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6" r:id="rId1"/>
  </p:sldMasterIdLst>
  <p:notesMasterIdLst>
    <p:notesMasterId r:id="rId12"/>
  </p:notesMasterIdLst>
  <p:sldIdLst>
    <p:sldId id="256" r:id="rId2"/>
    <p:sldId id="257" r:id="rId3"/>
    <p:sldId id="258" r:id="rId4"/>
    <p:sldId id="270" r:id="rId5"/>
    <p:sldId id="259" r:id="rId6"/>
    <p:sldId id="271" r:id="rId7"/>
    <p:sldId id="269" r:id="rId8"/>
    <p:sldId id="266" r:id="rId9"/>
    <p:sldId id="267" r:id="rId10"/>
    <p:sldId id="268" r:id="rId11"/>
  </p:sldIdLst>
  <p:sldSz cx="14630400" cy="8229600"/>
  <p:notesSz cx="8229600" cy="14630400"/>
  <p:embeddedFontLst>
    <p:embeddedFont>
      <p:font typeface="Inter" panose="02000503000000020004" pitchFamily="2" charset="0"/>
      <p:regular r:id="rId13"/>
      <p:bold r:id="rId14"/>
      <p:italic r:id="rId15"/>
      <p:boldItalic r:id="rId16"/>
    </p:embeddedFont>
    <p:embeddedFont>
      <p:font typeface="DM Sans Semi Bold" panose="020B0604020202020204" charset="0"/>
      <p:regular r:id="rId17"/>
    </p:embeddedFont>
    <p:embeddedFont>
      <p:font typeface="Inter Bold" panose="02000803000000020004" pitchFamily="2" charset="0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anose="020B0604020202020204" charset="0"/>
      <p:regular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4" autoAdjust="0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8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7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26581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5729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427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421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58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186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4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9281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00658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156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6450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9476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41283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8520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3311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9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Klassiq901/AD-HTC-Biomass-Simulator" TargetMode="External"/><Relationship Id="rId4" Type="http://schemas.openxmlformats.org/officeDocument/2006/relationships/hyperlink" Target="https://klassiq901-ad-htc-biomass-simulator-app-grofpr.streamlit.app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710989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6267"/>
            <a:ext cx="7556421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Performance Analysis of an Integrated AD‑HTC Fuel‑Enhanced Gas Combined Cycle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624090"/>
            <a:ext cx="7556421" cy="118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latin typeface="Inter" pitchFamily="34" charset="0"/>
                <a:ea typeface="Inter" pitchFamily="34" charset="-122"/>
              </a:rPr>
              <a:t>Applied Thermodynamics Project</a:t>
            </a:r>
            <a:r>
              <a:rPr lang="en-US" sz="28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[Unilag] • [MEG 315]</a:t>
            </a:r>
            <a:endParaRPr lang="en-US" sz="2800" dirty="0"/>
          </a:p>
          <a:p>
            <a:pPr>
              <a:lnSpc>
                <a:spcPts val="2850"/>
              </a:lnSpc>
            </a:pPr>
            <a:endParaRPr lang="en-US" sz="2800" b="1" dirty="0" smtClean="0">
              <a:solidFill>
                <a:schemeClr val="bg2">
                  <a:lumMod val="25000"/>
                </a:schemeClr>
              </a:solidFill>
              <a:latin typeface="Inter" pitchFamily="34" charset="0"/>
              <a:ea typeface="Inter" pitchFamily="34" charset="-122"/>
            </a:endParaRPr>
          </a:p>
          <a:p>
            <a:pPr>
              <a:lnSpc>
                <a:spcPts val="2850"/>
              </a:lnSpc>
            </a:pP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  <a:latin typeface="Inter" pitchFamily="34" charset="0"/>
                <a:ea typeface="Inter" pitchFamily="34" charset="-122"/>
              </a:rPr>
              <a:t>Presented by Group 2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071642" y="4899165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6" name="Rectangle 5"/>
          <p:cNvSpPr/>
          <p:nvPr/>
        </p:nvSpPr>
        <p:spPr>
          <a:xfrm>
            <a:off x="11438020" y="6874229"/>
            <a:ext cx="3128211" cy="1251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15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 — Key Takeaways</a:t>
            </a:r>
            <a:endParaRPr lang="en-US" sz="4450" dirty="0"/>
          </a:p>
        </p:txBody>
      </p:sp>
      <p:sp>
        <p:nvSpPr>
          <p:cNvPr id="15" name="Rectangle 14"/>
          <p:cNvSpPr/>
          <p:nvPr/>
        </p:nvSpPr>
        <p:spPr>
          <a:xfrm>
            <a:off x="11438020" y="6643158"/>
            <a:ext cx="3128211" cy="726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797455"/>
            <a:ext cx="113348" cy="113348"/>
          </a:xfrm>
          <a:prstGeom prst="rect">
            <a:avLst/>
          </a:prstGeom>
        </p:spPr>
      </p:pic>
      <p:sp>
        <p:nvSpPr>
          <p:cNvPr id="17" name="Text 1"/>
          <p:cNvSpPr/>
          <p:nvPr/>
        </p:nvSpPr>
        <p:spPr>
          <a:xfrm>
            <a:off x="6620351" y="16769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What we did</a:t>
            </a:r>
            <a:endParaRPr lang="en-US" sz="2200" dirty="0"/>
          </a:p>
        </p:txBody>
      </p:sp>
      <p:sp>
        <p:nvSpPr>
          <p:cNvPr id="18" name="Text 2"/>
          <p:cNvSpPr/>
          <p:nvPr/>
        </p:nvSpPr>
        <p:spPr>
          <a:xfrm>
            <a:off x="6620351" y="2167382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simulated a system that turns wet biomass into electricity using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A4A4A"/>
                </a:solidFill>
                <a:latin typeface="DM Sans" pitchFamily="34" charset="0"/>
              </a:rPr>
              <a:t>HTC AND AD together</a:t>
            </a:r>
            <a:endParaRPr lang="en-US" sz="1750" dirty="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4036"/>
            <a:ext cx="113348" cy="113348"/>
          </a:xfrm>
          <a:prstGeom prst="rect">
            <a:avLst/>
          </a:prstGeom>
        </p:spPr>
      </p:pic>
      <p:sp>
        <p:nvSpPr>
          <p:cNvPr id="20" name="Text 3"/>
          <p:cNvSpPr/>
          <p:nvPr/>
        </p:nvSpPr>
        <p:spPr>
          <a:xfrm>
            <a:off x="6620351" y="3153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Why it Works</a:t>
            </a:r>
            <a:endParaRPr lang="en-US" sz="2200" dirty="0"/>
          </a:p>
        </p:txBody>
      </p:sp>
      <p:sp>
        <p:nvSpPr>
          <p:cNvPr id="21" name="Text 4"/>
          <p:cNvSpPr/>
          <p:nvPr/>
        </p:nvSpPr>
        <p:spPr>
          <a:xfrm>
            <a:off x="6620351" y="3643963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handles wet waste without drying, recovers energy at multiple stages,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A4A4A"/>
                </a:solidFill>
                <a:latin typeface="DM Sans" pitchFamily="34" charset="0"/>
              </a:rPr>
              <a:t>And produces useful fuel from two parallel pathways.</a:t>
            </a:r>
            <a:endParaRPr lang="en-US" sz="1750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728851"/>
            <a:ext cx="113348" cy="113348"/>
          </a:xfrm>
          <a:prstGeom prst="rect">
            <a:avLst/>
          </a:prstGeom>
        </p:spPr>
      </p:pic>
      <p:sp>
        <p:nvSpPr>
          <p:cNvPr id="23" name="Text 5"/>
          <p:cNvSpPr/>
          <p:nvPr/>
        </p:nvSpPr>
        <p:spPr>
          <a:xfrm>
            <a:off x="6620351" y="46083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What’s Next</a:t>
            </a:r>
            <a:endParaRPr lang="en-US" sz="2200" dirty="0"/>
          </a:p>
        </p:txBody>
      </p:sp>
      <p:sp>
        <p:nvSpPr>
          <p:cNvPr id="24" name="Text 6"/>
          <p:cNvSpPr/>
          <p:nvPr/>
        </p:nvSpPr>
        <p:spPr>
          <a:xfrm>
            <a:off x="6620351" y="5098778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Refine the simulation with real data, explore better heat recovery, and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A4A4A"/>
                </a:solidFill>
                <a:latin typeface="DM Sans" pitchFamily="34" charset="0"/>
              </a:rPr>
              <a:t>Assess whether it makes sense to scale up</a:t>
            </a:r>
          </a:p>
          <a:p>
            <a:endParaRPr lang="en-US" sz="1750" dirty="0">
              <a:solidFill>
                <a:srgbClr val="4A4A4A"/>
              </a:solidFill>
              <a:latin typeface="DM Sans" pitchFamily="34" charset="0"/>
            </a:endParaRP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🔗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 Access the Project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:</a:t>
            </a:r>
          </a:p>
          <a:p>
            <a:endParaRPr lang="en-US" b="1" dirty="0">
              <a:solidFill>
                <a:schemeClr val="bg2">
                  <a:lumMod val="25000"/>
                </a:schemeClr>
              </a:solidFill>
              <a:latin typeface="DM Sans" panose="020B0604020202020204" charset="0"/>
            </a:endParaRPr>
          </a:p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Live App: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4"/>
              </a:rPr>
              <a:t>https://klassiq901-ad-htc-biomass-simulator-app-grofpr.streamlit.app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GitHub Repository: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5"/>
              </a:rPr>
              <a:t>https://github.com/Klassiq901/AD-HTC-Biomass-Simulator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72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3796" y="667012"/>
            <a:ext cx="4320778" cy="512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9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Team &amp; Contributions</a:t>
            </a:r>
            <a:endParaRPr lang="en-US" sz="3900" dirty="0"/>
          </a:p>
        </p:txBody>
      </p:sp>
      <p:sp>
        <p:nvSpPr>
          <p:cNvPr id="28" name="Rectangle 27"/>
          <p:cNvSpPr/>
          <p:nvPr/>
        </p:nvSpPr>
        <p:spPr>
          <a:xfrm>
            <a:off x="11438020" y="6874229"/>
            <a:ext cx="3128211" cy="1251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041" y="1781179"/>
            <a:ext cx="1341120" cy="1341120"/>
          </a:xfrm>
          <a:prstGeom prst="rect">
            <a:avLst/>
          </a:prstGeom>
        </p:spPr>
      </p:pic>
      <p:sp>
        <p:nvSpPr>
          <p:cNvPr id="30" name="Text 1"/>
          <p:cNvSpPr/>
          <p:nvPr/>
        </p:nvSpPr>
        <p:spPr>
          <a:xfrm>
            <a:off x="1764041" y="3405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[Agobe Ferdinand]</a:t>
            </a:r>
            <a:endParaRPr lang="en-US" sz="2200" dirty="0"/>
          </a:p>
        </p:txBody>
      </p:sp>
      <p:sp>
        <p:nvSpPr>
          <p:cNvPr id="31" name="Text 2"/>
          <p:cNvSpPr/>
          <p:nvPr/>
        </p:nvSpPr>
        <p:spPr>
          <a:xfrm>
            <a:off x="1764041" y="3896205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 smtClean="0">
                <a:solidFill>
                  <a:srgbClr val="272525"/>
                </a:solidFill>
                <a:latin typeface="Inter" panose="02000503000000020004" charset="0"/>
                <a:ea typeface="Inter" pitchFamily="34" charset="-122"/>
                <a:cs typeface="Inter" panose="02000503000000020004" charset="0"/>
              </a:rPr>
              <a:t>Role: </a:t>
            </a:r>
            <a:r>
              <a:rPr lang="en-US" sz="1750" dirty="0" smtClean="0">
                <a:latin typeface="Inter" panose="02000503000000020004" charset="0"/>
                <a:cs typeface="Inter" panose="02000503000000020004" charset="0"/>
              </a:rPr>
              <a:t>Project Lead, System Modeling &amp; Application Development</a:t>
            </a:r>
            <a:endParaRPr lang="en-US" sz="1750" dirty="0">
              <a:latin typeface="Inter" panose="02000503000000020004" charset="0"/>
              <a:cs typeface="Inter" panose="02000503000000020004" charset="0"/>
            </a:endParaRPr>
          </a:p>
        </p:txBody>
      </p:sp>
      <p:pic>
        <p:nvPicPr>
          <p:cNvPr id="3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690" y="1779737"/>
            <a:ext cx="1341120" cy="1341120"/>
          </a:xfrm>
          <a:prstGeom prst="rect">
            <a:avLst/>
          </a:prstGeom>
        </p:spPr>
      </p:pic>
      <p:sp>
        <p:nvSpPr>
          <p:cNvPr id="33" name="Text 3"/>
          <p:cNvSpPr/>
          <p:nvPr/>
        </p:nvSpPr>
        <p:spPr>
          <a:xfrm>
            <a:off x="5568690" y="34043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[</a:t>
            </a:r>
            <a:r>
              <a:rPr lang="en-US" sz="2200" b="1" dirty="0" err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Oyibo</a:t>
            </a: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-</a:t>
            </a:r>
            <a:r>
              <a:rPr lang="en-US" sz="2200" b="1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Itie Emmanuel]</a:t>
            </a:r>
            <a:endParaRPr lang="en-US" sz="2200" dirty="0"/>
          </a:p>
        </p:txBody>
      </p:sp>
      <p:sp>
        <p:nvSpPr>
          <p:cNvPr id="34" name="Text 4"/>
          <p:cNvSpPr/>
          <p:nvPr/>
        </p:nvSpPr>
        <p:spPr>
          <a:xfrm>
            <a:off x="5568690" y="388737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272525"/>
                </a:solidFill>
                <a:latin typeface="Inter" panose="02000503000000020004" charset="0"/>
                <a:ea typeface="Inter" pitchFamily="34" charset="-122"/>
                <a:cs typeface="Inter" panose="02000503000000020004" charset="0"/>
              </a:rPr>
              <a:t>Role: </a:t>
            </a:r>
            <a:r>
              <a:rPr lang="en-US" sz="1750" dirty="0" smtClean="0">
                <a:latin typeface="Inter" panose="02000503000000020004" charset="0"/>
                <a:cs typeface="Inter" panose="02000503000000020004" charset="0"/>
              </a:rPr>
              <a:t>Group Member</a:t>
            </a:r>
            <a:endParaRPr lang="en-US" sz="1750" dirty="0">
              <a:latin typeface="Inter" panose="02000503000000020004" charset="0"/>
              <a:cs typeface="Inter" panose="02000503000000020004" charset="0"/>
            </a:endParaRPr>
          </a:p>
        </p:txBody>
      </p:sp>
      <p:pic>
        <p:nvPicPr>
          <p:cNvPr id="3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5539" y="1858200"/>
            <a:ext cx="1341120" cy="1341120"/>
          </a:xfrm>
          <a:prstGeom prst="rect">
            <a:avLst/>
          </a:prstGeom>
        </p:spPr>
      </p:pic>
      <p:sp>
        <p:nvSpPr>
          <p:cNvPr id="36" name="Text 5"/>
          <p:cNvSpPr/>
          <p:nvPr/>
        </p:nvSpPr>
        <p:spPr>
          <a:xfrm>
            <a:off x="9995539" y="3482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[</a:t>
            </a:r>
            <a:r>
              <a:rPr lang="en-US" sz="2200" b="1" dirty="0" err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Duyile</a:t>
            </a:r>
            <a:r>
              <a:rPr lang="en-US" sz="2200" b="1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David]</a:t>
            </a:r>
            <a:endParaRPr lang="en-US" sz="2200" dirty="0"/>
          </a:p>
        </p:txBody>
      </p:sp>
      <p:sp>
        <p:nvSpPr>
          <p:cNvPr id="37" name="Text 6"/>
          <p:cNvSpPr/>
          <p:nvPr/>
        </p:nvSpPr>
        <p:spPr>
          <a:xfrm>
            <a:off x="9995539" y="397322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272525"/>
                </a:solidFill>
                <a:latin typeface="Inter" panose="02000503000000020004" charset="0"/>
                <a:ea typeface="Inter" pitchFamily="34" charset="-122"/>
                <a:cs typeface="Inter" panose="02000503000000020004" charset="0"/>
              </a:rPr>
              <a:t>Role: </a:t>
            </a:r>
            <a:r>
              <a:rPr lang="en-US" sz="1750" dirty="0" smtClean="0">
                <a:latin typeface="Inter" panose="02000503000000020004" charset="0"/>
                <a:cs typeface="Inter" panose="02000503000000020004" charset="0"/>
              </a:rPr>
              <a:t>Group Member</a:t>
            </a:r>
            <a:endParaRPr lang="en-US" sz="1750" dirty="0"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39" name="Text 7"/>
          <p:cNvSpPr/>
          <p:nvPr/>
        </p:nvSpPr>
        <p:spPr>
          <a:xfrm>
            <a:off x="4122151" y="6924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[</a:t>
            </a:r>
            <a:r>
              <a:rPr lang="en-US" sz="2200" b="1" dirty="0" err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Osiyale</a:t>
            </a:r>
            <a:r>
              <a:rPr lang="en-US" sz="2200" b="1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200" b="1" dirty="0" err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Moriire</a:t>
            </a:r>
            <a:r>
              <a:rPr lang="en-US" sz="2200" b="1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]</a:t>
            </a:r>
            <a:endParaRPr lang="en-US" sz="2200" dirty="0"/>
          </a:p>
        </p:txBody>
      </p:sp>
      <p:sp>
        <p:nvSpPr>
          <p:cNvPr id="40" name="Text 8"/>
          <p:cNvSpPr/>
          <p:nvPr/>
        </p:nvSpPr>
        <p:spPr>
          <a:xfrm>
            <a:off x="4122151" y="7414660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anose="02000503000000020004" charset="0"/>
                <a:ea typeface="Inter" pitchFamily="34" charset="-122"/>
                <a:cs typeface="Inter" panose="02000503000000020004" charset="0"/>
              </a:rPr>
              <a:t>Role: </a:t>
            </a:r>
            <a:r>
              <a:rPr lang="en-US" sz="1750" dirty="0" smtClean="0">
                <a:latin typeface="Inter" panose="02000503000000020004" charset="0"/>
                <a:cs typeface="Inter" panose="02000503000000020004" charset="0"/>
              </a:rPr>
              <a:t>Group Member</a:t>
            </a:r>
            <a:endParaRPr lang="en-US" sz="1750" dirty="0">
              <a:latin typeface="Inter" panose="02000503000000020004" charset="0"/>
              <a:cs typeface="Inter" panose="02000503000000020004" charset="0"/>
            </a:endParaRPr>
          </a:p>
        </p:txBody>
      </p:sp>
      <p:sp>
        <p:nvSpPr>
          <p:cNvPr id="41" name="Text 9"/>
          <p:cNvSpPr/>
          <p:nvPr/>
        </p:nvSpPr>
        <p:spPr>
          <a:xfrm>
            <a:off x="1587579" y="620490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90" y="1779737"/>
            <a:ext cx="1341120" cy="134112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539" y="1858200"/>
            <a:ext cx="1341120" cy="134112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03" y="5317391"/>
            <a:ext cx="1341120" cy="13411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99" y="1735070"/>
            <a:ext cx="1395462" cy="1387229"/>
          </a:xfrm>
          <a:prstGeom prst="ellipse">
            <a:avLst/>
          </a:prstGeom>
        </p:spPr>
      </p:pic>
      <p:sp>
        <p:nvSpPr>
          <p:cNvPr id="21" name="Text 7"/>
          <p:cNvSpPr/>
          <p:nvPr/>
        </p:nvSpPr>
        <p:spPr>
          <a:xfrm>
            <a:off x="8175196" y="68685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[</a:t>
            </a:r>
            <a:r>
              <a:rPr lang="en-US" sz="2200" b="1" dirty="0" err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Fatai</a:t>
            </a:r>
            <a:r>
              <a:rPr lang="en-US" sz="2200" b="1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Abdullah ]</a:t>
            </a:r>
            <a:endParaRPr lang="en-US" sz="2200" dirty="0"/>
          </a:p>
        </p:txBody>
      </p:sp>
      <p:sp>
        <p:nvSpPr>
          <p:cNvPr id="22" name="Text 8"/>
          <p:cNvSpPr/>
          <p:nvPr/>
        </p:nvSpPr>
        <p:spPr>
          <a:xfrm>
            <a:off x="8175196" y="735898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anose="02000503000000020004" charset="0"/>
                <a:ea typeface="Inter" pitchFamily="34" charset="-122"/>
                <a:cs typeface="Inter" panose="02000503000000020004" charset="0"/>
              </a:rPr>
              <a:t>Role: </a:t>
            </a:r>
            <a:r>
              <a:rPr lang="en-US" sz="1750" dirty="0" smtClean="0">
                <a:latin typeface="Inter" panose="02000503000000020004" charset="0"/>
                <a:cs typeface="Inter" panose="02000503000000020004" charset="0"/>
              </a:rPr>
              <a:t>Group Member</a:t>
            </a:r>
            <a:endParaRPr lang="en-US" sz="1750" dirty="0">
              <a:latin typeface="Inter" panose="02000503000000020004" charset="0"/>
              <a:cs typeface="Inter" panose="0200050300000002000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48" y="5261714"/>
            <a:ext cx="1341120" cy="13411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4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35981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Problem Statement &amp; Motivation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865540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Problem: 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Conventional systems are inefficient for high-moisture biomass because they require energy-heavy drying, which reduces net energy recovery.</a:t>
            </a:r>
          </a:p>
          <a:p>
            <a:pPr>
              <a:lnSpc>
                <a:spcPct val="150000"/>
              </a:lnSpc>
            </a:pPr>
            <a:endParaRPr lang="en-US" sz="1600" dirty="0" smtClean="0">
              <a:solidFill>
                <a:schemeClr val="bg2">
                  <a:lumMod val="10000"/>
                </a:schemeClr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Solution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We integrated Anaerobic Digestion (AD) for biogas and Hydrothermal Carbonization (HTC) to stabilize wet biomass. And this therefore allows for energy recovery without drying losses.</a:t>
            </a:r>
          </a:p>
          <a:p>
            <a:pPr>
              <a:lnSpc>
                <a:spcPct val="150000"/>
              </a:lnSpc>
            </a:pPr>
            <a:endParaRPr lang="en-US" sz="1600" dirty="0" smtClean="0">
              <a:solidFill>
                <a:schemeClr val="bg2">
                  <a:lumMod val="10000"/>
                </a:schemeClr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Innovation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This hybrid pathway upgrades feedstock to higher gas yields , enabling better turbine integration and increase efficiency.</a:t>
            </a:r>
          </a:p>
          <a:p>
            <a:pPr>
              <a:lnSpc>
                <a:spcPct val="150000"/>
              </a:lnSpc>
            </a:pPr>
            <a:endParaRPr lang="en-US" sz="1600" dirty="0" smtClean="0">
              <a:solidFill>
                <a:schemeClr val="bg2">
                  <a:lumMod val="10000"/>
                </a:schemeClr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487277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97285" y="642276"/>
            <a:ext cx="2440092" cy="7039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850"/>
              </a:lnSpc>
            </a:pPr>
            <a:r>
              <a:rPr lang="en-US" sz="3900" dirty="0" smtClean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Objective</a:t>
            </a:r>
            <a:endParaRPr lang="en-US" sz="3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72200" cy="822960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6745411" y="2031351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To address the challenge of underutilized wet biomass, this project aims to simulate an integrated energy system that recovers maximum value without costly pre-drying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.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DM Sans" panose="020B060402020202020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Our simulation will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Convert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wet biomass through parallel HTC and AD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pathways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DM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Combine resulting fuel gases to drive a combined gas-steam power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cycle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DM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Calculate power output, efficiency, and fuel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production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DM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Identify heat recovery opportunities and optimization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targets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DM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Provide an interactive platform for testing variables like moisture content, temperature, and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pressure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DM Sans" panose="020B0604020202020204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Expected Outcome: A validated simulation model that demonstrates technical feasibility and guides future pilot-scale development.</a:t>
            </a:r>
          </a:p>
        </p:txBody>
      </p:sp>
    </p:spTree>
    <p:extLst>
      <p:ext uri="{BB962C8B-B14F-4D97-AF65-F5344CB8AC3E}">
        <p14:creationId xmlns:p14="http://schemas.microsoft.com/office/powerpoint/2010/main" val="39471043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7554" y="647824"/>
            <a:ext cx="5449253" cy="429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39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System Overview &amp; Process Flow</a:t>
            </a:r>
            <a:endParaRPr lang="en-US" sz="3900" dirty="0"/>
          </a:p>
        </p:txBody>
      </p:sp>
      <p:sp>
        <p:nvSpPr>
          <p:cNvPr id="14" name="Text 6"/>
          <p:cNvSpPr/>
          <p:nvPr/>
        </p:nvSpPr>
        <p:spPr>
          <a:xfrm>
            <a:off x="1058191" y="5611309"/>
            <a:ext cx="10845641" cy="558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800" b="1" dirty="0" smtClean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Flowchart Summary</a:t>
            </a:r>
            <a:endParaRPr lang="en-US" sz="28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Biomass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is 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preprocessed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into a slurry, then splits into two parallel paths: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Top: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 HTC (Hydro-Thermal Carbonization) converts wet biomass to </a:t>
            </a:r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hydrochar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 → conditioned into 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fuel gas</a:t>
            </a: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Bottom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: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AD produces 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biogas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like methane from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organics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Both gas streams combine and go to 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Combustion &amp; Power Generation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where a combined gas-steam turbine cycle produces electricity.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84" y="1507956"/>
            <a:ext cx="12525229" cy="390737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1438020" y="6874229"/>
            <a:ext cx="3128211" cy="1251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4236739"/>
            <a:ext cx="6189344" cy="44215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Definition:</a:t>
            </a: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The Brayton cycle is a thermodynamic power cycle in which air is compressed, heated through constant-pressure combustion, and expanded through a turbine to produce mechanical work. It is the foundation of gas turbine power </a:t>
            </a:r>
            <a:r>
              <a:rPr lang="en-US" sz="1600" dirty="0" smtClean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plants.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rgbClr val="4A4A4A"/>
                </a:solidFill>
                <a:latin typeface="DM Sans" panose="020B0604020202020204" charset="0"/>
              </a:rPr>
              <a:t>Processes</a:t>
            </a:r>
          </a:p>
          <a:p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Compression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: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 Ambient air is drawn in and compressed to high pressure</a:t>
            </a: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Heat Addition: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 Fuel is injected and burned in combustion chamber at constant pressure</a:t>
            </a: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Expansion: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 Hot, high-pressure gases expand through turbine to produce 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work</a:t>
            </a:r>
          </a:p>
          <a:p>
            <a:r>
              <a:rPr lang="en-US" sz="1600" b="1" dirty="0" smtClean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Exhaust:</a:t>
            </a:r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 Spent gases are released to atmosphere (or sent to heat recovery)</a:t>
            </a:r>
          </a:p>
          <a:p>
            <a:endParaRPr lang="en-US" sz="1600" dirty="0"/>
          </a:p>
          <a:p>
            <a:endParaRPr lang="en-US" sz="1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4236739"/>
            <a:ext cx="6219826" cy="442150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Definition:</a:t>
            </a: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The Rankine cycle is a vapor power cycle in which water is pressurized, heated to steam, expanded through a turbine to generate power, and condensed for reuse. It is the fundamental cycle of steam power plants</a:t>
            </a:r>
            <a:r>
              <a:rPr lang="en-US" sz="1600" dirty="0" smtClean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600" dirty="0">
              <a:solidFill>
                <a:srgbClr val="4A4A4A"/>
              </a:solidFill>
              <a:latin typeface="DM Sans" pitchFamily="34" charset="0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rgbClr val="4A4A4A"/>
                </a:solidFill>
                <a:latin typeface="DM Sans" pitchFamily="34" charset="0"/>
              </a:rPr>
              <a:t>Processes</a:t>
            </a: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Pumping: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 Condensed water is pressurized by pump and fed to boiler</a:t>
            </a: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Heat Addition: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 Water is boiled into high-pressure steam in boiler</a:t>
            </a: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Expansion: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 Steam expands through turbine, converting thermal energy to work</a:t>
            </a: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Condensation: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DM Sans" panose="020B0604020202020204" charset="0"/>
              </a:rPr>
              <a:t> Exhaust steam is cooled and condensed back to liquid</a:t>
            </a:r>
          </a:p>
          <a:p>
            <a:pPr marL="0" indent="0">
              <a:buNone/>
            </a:pPr>
            <a:endParaRPr lang="en-US" sz="1600" b="1" dirty="0"/>
          </a:p>
          <a:p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391654" y="146935"/>
            <a:ext cx="11610871" cy="7039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850"/>
              </a:lnSpc>
            </a:pPr>
            <a:r>
              <a:rPr lang="en-US" sz="3900" dirty="0" smtClean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Comparison of Power Cycles: Brayton vs. Rankine</a:t>
            </a:r>
            <a:endParaRPr lang="en-US" sz="3900" dirty="0"/>
          </a:p>
        </p:txBody>
      </p:sp>
      <p:sp>
        <p:nvSpPr>
          <p:cNvPr id="92" name="Text 2"/>
          <p:cNvSpPr/>
          <p:nvPr/>
        </p:nvSpPr>
        <p:spPr>
          <a:xfrm>
            <a:off x="1100676" y="1081565"/>
            <a:ext cx="305681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Brayton Cycle (Gas Turbine</a:t>
            </a: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)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2400" b="1" dirty="0">
              <a:solidFill>
                <a:schemeClr val="bg2">
                  <a:lumMod val="25000"/>
                </a:schemeClr>
              </a:solidFill>
              <a:latin typeface="DM Sans Semi Bold" pitchFamily="34" charset="0"/>
            </a:endParaRPr>
          </a:p>
          <a:p>
            <a:pPr marL="0" indent="0" algn="l">
              <a:lnSpc>
                <a:spcPts val="2200"/>
              </a:lnSpc>
              <a:buNone/>
            </a:pPr>
            <a:endParaRPr 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0" name="Text 2"/>
          <p:cNvSpPr/>
          <p:nvPr/>
        </p:nvSpPr>
        <p:spPr>
          <a:xfrm>
            <a:off x="7459742" y="1081565"/>
            <a:ext cx="305681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Rankine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Cycle </a:t>
            </a: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(Steam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Turbine)</a:t>
            </a:r>
            <a:endParaRPr 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58" r="48056" b="4464"/>
          <a:stretch/>
        </p:blipFill>
        <p:spPr>
          <a:xfrm>
            <a:off x="1752599" y="1505455"/>
            <a:ext cx="4658194" cy="2633407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846" r="47969" b="51134"/>
          <a:stretch/>
        </p:blipFill>
        <p:spPr>
          <a:xfrm>
            <a:off x="8385651" y="1518019"/>
            <a:ext cx="4319696" cy="267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764" y="5079491"/>
            <a:ext cx="4527201" cy="559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350"/>
              </a:lnSpc>
            </a:pPr>
            <a:r>
              <a:rPr lang="en-US" sz="39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System Schematic</a:t>
            </a:r>
            <a:endParaRPr lang="en-US" sz="39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E0E203-6B41-CE69-8E51-62ECA6BC261E}"/>
              </a:ext>
            </a:extLst>
          </p:cNvPr>
          <p:cNvGrpSpPr/>
          <p:nvPr/>
        </p:nvGrpSpPr>
        <p:grpSpPr>
          <a:xfrm>
            <a:off x="2686513" y="105225"/>
            <a:ext cx="11487039" cy="7844041"/>
            <a:chOff x="1005930" y="316036"/>
            <a:chExt cx="9159660" cy="6245221"/>
          </a:xfrm>
        </p:grpSpPr>
        <p:sp>
          <p:nvSpPr>
            <p:cNvPr id="7" name="Trapezium 3">
              <a:extLst>
                <a:ext uri="{FF2B5EF4-FFF2-40B4-BE49-F238E27FC236}">
                  <a16:creationId xmlns:a16="http://schemas.microsoft.com/office/drawing/2014/main" id="{A15D4450-746C-2305-23BD-094374EA88D5}"/>
                </a:ext>
              </a:extLst>
            </p:cNvPr>
            <p:cNvSpPr/>
            <p:nvPr/>
          </p:nvSpPr>
          <p:spPr>
            <a:xfrm rot="5400000">
              <a:off x="4565696" y="3773536"/>
              <a:ext cx="914400" cy="1216152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  <p:sp>
          <p:nvSpPr>
            <p:cNvPr id="8" name="Trapezium 4">
              <a:extLst>
                <a:ext uri="{FF2B5EF4-FFF2-40B4-BE49-F238E27FC236}">
                  <a16:creationId xmlns:a16="http://schemas.microsoft.com/office/drawing/2014/main" id="{1BEAFB0A-8FA6-A22C-4F52-0311C2910651}"/>
                </a:ext>
              </a:extLst>
            </p:cNvPr>
            <p:cNvSpPr/>
            <p:nvPr/>
          </p:nvSpPr>
          <p:spPr>
            <a:xfrm rot="16200000">
              <a:off x="8185914" y="3773536"/>
              <a:ext cx="914400" cy="1216152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  <p:sp>
          <p:nvSpPr>
            <p:cNvPr id="9" name="Rectangle: Single Corner Rounded 5">
              <a:extLst>
                <a:ext uri="{FF2B5EF4-FFF2-40B4-BE49-F238E27FC236}">
                  <a16:creationId xmlns:a16="http://schemas.microsoft.com/office/drawing/2014/main" id="{9AFA50AB-123D-66AE-73B7-14DCC1D8A6EC}"/>
                </a:ext>
              </a:extLst>
            </p:cNvPr>
            <p:cNvSpPr/>
            <p:nvPr/>
          </p:nvSpPr>
          <p:spPr>
            <a:xfrm>
              <a:off x="6032188" y="3010011"/>
              <a:ext cx="1725282" cy="470227"/>
            </a:xfrm>
            <a:prstGeom prst="round1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CAD850D7-EC62-EE11-F551-7B00F5EA5F59}"/>
                </a:ext>
              </a:extLst>
            </p:cNvPr>
            <p:cNvSpPr/>
            <p:nvPr/>
          </p:nvSpPr>
          <p:spPr>
            <a:xfrm>
              <a:off x="6394496" y="2981930"/>
              <a:ext cx="258792" cy="327804"/>
            </a:xfrm>
            <a:prstGeom prst="corne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DD929EE-4C64-E8D4-1B88-2F124D2E7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0973" y="3245124"/>
              <a:ext cx="0" cy="994326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BFBE21-2D9A-1978-2EBE-7ADA7ED51D71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5630973" y="3245124"/>
              <a:ext cx="401215" cy="1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D6507B-E960-E680-BB56-09669821E2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5038" y="3245124"/>
              <a:ext cx="0" cy="994326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1CD4AA-3296-1607-F94C-DC24EC75B3EA}"/>
                </a:ext>
              </a:extLst>
            </p:cNvPr>
            <p:cNvCxnSpPr>
              <a:stCxn id="9" idx="3"/>
            </p:cNvCxnSpPr>
            <p:nvPr/>
          </p:nvCxnSpPr>
          <p:spPr>
            <a:xfrm flipV="1">
              <a:off x="7757470" y="3245124"/>
              <a:ext cx="277568" cy="1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3821786-C6C9-DAC2-ED5A-440EA2A3A9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4819" y="4838812"/>
              <a:ext cx="1" cy="1419132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23959B7-2C28-FFE7-A67C-A61700B522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5459" y="4838812"/>
              <a:ext cx="1" cy="1419132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1474D6-E473-5415-8ACD-BE34F84BB629}"/>
                </a:ext>
              </a:extLst>
            </p:cNvPr>
            <p:cNvSpPr txBox="1"/>
            <p:nvPr/>
          </p:nvSpPr>
          <p:spPr>
            <a:xfrm>
              <a:off x="6220367" y="3569122"/>
              <a:ext cx="1348927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40" dirty="0"/>
                <a:t>Biogas Combustion</a:t>
              </a:r>
            </a:p>
            <a:p>
              <a:pPr algn="ctr"/>
              <a:r>
                <a:rPr lang="en-GB" sz="1440" dirty="0"/>
                <a:t>chamber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F1D621-638C-6A25-B3F5-4B9C653B8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5630" y="4381611"/>
              <a:ext cx="5885411" cy="10851"/>
            </a:xfrm>
            <a:prstGeom prst="line">
              <a:avLst/>
            </a:prstGeom>
            <a:noFill/>
            <a:ln w="19050" cap="flat" cmpd="sng" algn="ctr">
              <a:solidFill>
                <a:schemeClr val="dk1"/>
              </a:solidFill>
              <a:prstDash val="lgDashDot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Rectangle: Single Corner Rounded 25">
              <a:extLst>
                <a:ext uri="{FF2B5EF4-FFF2-40B4-BE49-F238E27FC236}">
                  <a16:creationId xmlns:a16="http://schemas.microsoft.com/office/drawing/2014/main" id="{8DA91D6E-0A81-35F5-6268-EB26C9F62A7E}"/>
                </a:ext>
              </a:extLst>
            </p:cNvPr>
            <p:cNvSpPr/>
            <p:nvPr/>
          </p:nvSpPr>
          <p:spPr>
            <a:xfrm>
              <a:off x="9251190" y="4276417"/>
              <a:ext cx="914400" cy="259900"/>
            </a:xfrm>
            <a:prstGeom prst="round1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  <p:sp>
          <p:nvSpPr>
            <p:cNvPr id="20" name="Rectangle: Single Corner Rounded 26">
              <a:extLst>
                <a:ext uri="{FF2B5EF4-FFF2-40B4-BE49-F238E27FC236}">
                  <a16:creationId xmlns:a16="http://schemas.microsoft.com/office/drawing/2014/main" id="{05AC5582-FDF8-88DD-A98E-715154CF5C2A}"/>
                </a:ext>
              </a:extLst>
            </p:cNvPr>
            <p:cNvSpPr/>
            <p:nvPr/>
          </p:nvSpPr>
          <p:spPr>
            <a:xfrm>
              <a:off x="3483071" y="4262512"/>
              <a:ext cx="914400" cy="259900"/>
            </a:xfrm>
            <a:prstGeom prst="round1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B65C10-8625-AF83-7864-0145B6AE5689}"/>
                </a:ext>
              </a:extLst>
            </p:cNvPr>
            <p:cNvSpPr txBox="1"/>
            <p:nvPr/>
          </p:nvSpPr>
          <p:spPr>
            <a:xfrm>
              <a:off x="4592389" y="4381610"/>
              <a:ext cx="65616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60" dirty="0"/>
                <a:t>Compressor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C161FB-12DC-5C06-618F-E42E07A5EEE0}"/>
                </a:ext>
              </a:extLst>
            </p:cNvPr>
            <p:cNvSpPr txBox="1"/>
            <p:nvPr/>
          </p:nvSpPr>
          <p:spPr>
            <a:xfrm>
              <a:off x="8303443" y="4381610"/>
              <a:ext cx="47448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60" dirty="0"/>
                <a:t>Turbine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DE39A6-38E1-5B60-EA14-E3FBF5D8B95E}"/>
                </a:ext>
              </a:extLst>
            </p:cNvPr>
            <p:cNvSpPr txBox="1"/>
            <p:nvPr/>
          </p:nvSpPr>
          <p:spPr>
            <a:xfrm>
              <a:off x="4231693" y="6299647"/>
              <a:ext cx="3315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40" dirty="0"/>
                <a:t>Air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9BC3EB-672C-7FE1-0814-68F3B7A808C2}"/>
                </a:ext>
              </a:extLst>
            </p:cNvPr>
            <p:cNvSpPr txBox="1"/>
            <p:nvPr/>
          </p:nvSpPr>
          <p:spPr>
            <a:xfrm>
              <a:off x="8728933" y="6299646"/>
              <a:ext cx="10445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40" dirty="0"/>
                <a:t>Exhaust Gases</a:t>
              </a:r>
            </a:p>
          </p:txBody>
        </p:sp>
        <p:sp>
          <p:nvSpPr>
            <p:cNvPr id="25" name="Arrow: Curved Right 31">
              <a:extLst>
                <a:ext uri="{FF2B5EF4-FFF2-40B4-BE49-F238E27FC236}">
                  <a16:creationId xmlns:a16="http://schemas.microsoft.com/office/drawing/2014/main" id="{210CB7B3-8FE4-3754-B9AD-9F15F1EE278E}"/>
                </a:ext>
              </a:extLst>
            </p:cNvPr>
            <p:cNvSpPr/>
            <p:nvPr/>
          </p:nvSpPr>
          <p:spPr>
            <a:xfrm flipV="1">
              <a:off x="9543595" y="4030787"/>
              <a:ext cx="329590" cy="701645"/>
            </a:xfrm>
            <a:prstGeom prst="curved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6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0D7580-7F46-E39C-4824-DB3CF3548137}"/>
                </a:ext>
              </a:extLst>
            </p:cNvPr>
            <p:cNvSpPr/>
            <p:nvPr/>
          </p:nvSpPr>
          <p:spPr>
            <a:xfrm>
              <a:off x="6210047" y="1983792"/>
              <a:ext cx="500332" cy="6071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DF10F6-461D-741C-7B1D-FD9D400E3298}"/>
                </a:ext>
              </a:extLst>
            </p:cNvPr>
            <p:cNvSpPr txBox="1"/>
            <p:nvPr/>
          </p:nvSpPr>
          <p:spPr>
            <a:xfrm>
              <a:off x="6179553" y="2131845"/>
              <a:ext cx="56131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60" dirty="0"/>
                <a:t>Enhanced</a:t>
              </a:r>
            </a:p>
            <a:p>
              <a:pPr algn="ctr"/>
              <a:r>
                <a:rPr lang="en-GB" sz="960" dirty="0"/>
                <a:t>Biogas</a:t>
              </a:r>
            </a:p>
            <a:p>
              <a:pPr algn="ctr"/>
              <a:r>
                <a:rPr lang="en-GB" sz="960" dirty="0"/>
                <a:t>Collector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0F971A8-29F0-3797-669A-C1619DA849D4}"/>
                </a:ext>
              </a:extLst>
            </p:cNvPr>
            <p:cNvCxnSpPr>
              <a:stCxn id="10" idx="3"/>
              <a:endCxn id="26" idx="2"/>
            </p:cNvCxnSpPr>
            <p:nvPr/>
          </p:nvCxnSpPr>
          <p:spPr>
            <a:xfrm flipV="1">
              <a:off x="6459194" y="2590933"/>
              <a:ext cx="1019" cy="390997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9BAC414-92DB-06AF-2AB1-D72D6DEA6349}"/>
                </a:ext>
              </a:extLst>
            </p:cNvPr>
            <p:cNvSpPr/>
            <p:nvPr/>
          </p:nvSpPr>
          <p:spPr>
            <a:xfrm>
              <a:off x="7389194" y="1207453"/>
              <a:ext cx="500332" cy="6071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017200-A3C2-A207-9D75-F8AFBD6B4B75}"/>
                </a:ext>
              </a:extLst>
            </p:cNvPr>
            <p:cNvSpPr txBox="1"/>
            <p:nvPr/>
          </p:nvSpPr>
          <p:spPr>
            <a:xfrm>
              <a:off x="7485606" y="1355506"/>
              <a:ext cx="3075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/>
                <a:t>AD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CBA49E2-0F6A-C21C-809B-0CC00825A6A9}"/>
                </a:ext>
              </a:extLst>
            </p:cNvPr>
            <p:cNvSpPr/>
            <p:nvPr/>
          </p:nvSpPr>
          <p:spPr>
            <a:xfrm>
              <a:off x="4232212" y="2051756"/>
              <a:ext cx="694719" cy="6071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8A3ADA-665F-6263-EE07-ABEFCBAA46D7}"/>
                </a:ext>
              </a:extLst>
            </p:cNvPr>
            <p:cNvSpPr/>
            <p:nvPr/>
          </p:nvSpPr>
          <p:spPr>
            <a:xfrm>
              <a:off x="4232212" y="903882"/>
              <a:ext cx="694719" cy="6071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5BCDA4-6293-7227-1480-402B3392ABCB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7889526" y="1511024"/>
              <a:ext cx="726661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54AD44-AFAD-AC8F-E84D-C55B14FD0888}"/>
                </a:ext>
              </a:extLst>
            </p:cNvPr>
            <p:cNvCxnSpPr/>
            <p:nvPr/>
          </p:nvCxnSpPr>
          <p:spPr>
            <a:xfrm>
              <a:off x="4920470" y="1355506"/>
              <a:ext cx="505652" cy="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93CC923-2D21-7C3C-C5BF-472601A656D1}"/>
                </a:ext>
              </a:extLst>
            </p:cNvPr>
            <p:cNvCxnSpPr/>
            <p:nvPr/>
          </p:nvCxnSpPr>
          <p:spPr>
            <a:xfrm>
              <a:off x="4926931" y="2287362"/>
              <a:ext cx="505652" cy="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08C0B7A-BB6A-625E-8BE5-F29F7222C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4241" y="1355506"/>
              <a:ext cx="11881" cy="941336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1FF61B6-D435-5096-B028-0007FCFEB8BD}"/>
                </a:ext>
              </a:extLst>
            </p:cNvPr>
            <p:cNvSpPr/>
            <p:nvPr/>
          </p:nvSpPr>
          <p:spPr>
            <a:xfrm>
              <a:off x="3257819" y="1620626"/>
              <a:ext cx="252190" cy="2599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E55CB971-5D0C-57F5-C57A-AC067373F548}"/>
                </a:ext>
              </a:extLst>
            </p:cNvPr>
            <p:cNvSpPr/>
            <p:nvPr/>
          </p:nvSpPr>
          <p:spPr>
            <a:xfrm>
              <a:off x="3290752" y="1587565"/>
              <a:ext cx="186324" cy="227029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BCE2125-B3F3-AEDE-76FB-A44795882721}"/>
                </a:ext>
              </a:extLst>
            </p:cNvPr>
            <p:cNvCxnSpPr>
              <a:stCxn id="37" idx="4"/>
            </p:cNvCxnSpPr>
            <p:nvPr/>
          </p:nvCxnSpPr>
          <p:spPr>
            <a:xfrm>
              <a:off x="3383914" y="1880526"/>
              <a:ext cx="0" cy="451374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B4149D2-68FB-86EC-4DC3-5EC72412782C}"/>
                </a:ext>
              </a:extLst>
            </p:cNvPr>
            <p:cNvCxnSpPr/>
            <p:nvPr/>
          </p:nvCxnSpPr>
          <p:spPr>
            <a:xfrm flipH="1">
              <a:off x="3383914" y="1355506"/>
              <a:ext cx="831455" cy="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48DA13C-E318-8CDC-A2F7-C88967A3CAC5}"/>
                </a:ext>
              </a:extLst>
            </p:cNvPr>
            <p:cNvCxnSpPr>
              <a:stCxn id="38" idx="0"/>
            </p:cNvCxnSpPr>
            <p:nvPr/>
          </p:nvCxnSpPr>
          <p:spPr>
            <a:xfrm flipV="1">
              <a:off x="3383914" y="1355506"/>
              <a:ext cx="0" cy="232059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5A86E84-6D9A-60AF-F0B0-B3BBBA77BB0A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3383914" y="2355327"/>
              <a:ext cx="848298" cy="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4AFC630-809B-0752-ED6D-5654CCBFC9B5}"/>
                </a:ext>
              </a:extLst>
            </p:cNvPr>
            <p:cNvCxnSpPr>
              <a:stCxn id="31" idx="2"/>
            </p:cNvCxnSpPr>
            <p:nvPr/>
          </p:nvCxnSpPr>
          <p:spPr>
            <a:xfrm flipH="1">
              <a:off x="4579571" y="2658897"/>
              <a:ext cx="1" cy="351114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36DDE7-F086-1F4F-7F7D-164BA792D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9527" y="2531955"/>
              <a:ext cx="1612685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1DA466-CF13-89BC-4800-281109D74F89}"/>
                </a:ext>
              </a:extLst>
            </p:cNvPr>
            <p:cNvCxnSpPr/>
            <p:nvPr/>
          </p:nvCxnSpPr>
          <p:spPr>
            <a:xfrm>
              <a:off x="4926931" y="2531955"/>
              <a:ext cx="904649" cy="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294392C-7606-490D-2CF2-84E0A99F80B1}"/>
                </a:ext>
              </a:extLst>
            </p:cNvPr>
            <p:cNvCxnSpPr/>
            <p:nvPr/>
          </p:nvCxnSpPr>
          <p:spPr>
            <a:xfrm flipV="1">
              <a:off x="5831580" y="1701079"/>
              <a:ext cx="0" cy="830876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CAEF150-CFDC-A3BD-36B2-FD20E8EED11F}"/>
                </a:ext>
              </a:extLst>
            </p:cNvPr>
            <p:cNvCxnSpPr/>
            <p:nvPr/>
          </p:nvCxnSpPr>
          <p:spPr>
            <a:xfrm>
              <a:off x="5831580" y="1701079"/>
              <a:ext cx="627614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39B7FE7-3303-0757-CBE7-5B3554C4E1AD}"/>
                </a:ext>
              </a:extLst>
            </p:cNvPr>
            <p:cNvCxnSpPr>
              <a:stCxn id="26" idx="0"/>
            </p:cNvCxnSpPr>
            <p:nvPr/>
          </p:nvCxnSpPr>
          <p:spPr>
            <a:xfrm flipH="1" flipV="1">
              <a:off x="6459194" y="1701079"/>
              <a:ext cx="1019" cy="282713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FEEA4DB-B35D-64FC-4315-1EE2B5EE4BFC}"/>
                </a:ext>
              </a:extLst>
            </p:cNvPr>
            <p:cNvCxnSpPr/>
            <p:nvPr/>
          </p:nvCxnSpPr>
          <p:spPr>
            <a:xfrm>
              <a:off x="4926931" y="1074427"/>
              <a:ext cx="2712429" cy="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527067-1600-A007-520A-FB84D4F33433}"/>
                </a:ext>
              </a:extLst>
            </p:cNvPr>
            <p:cNvCxnSpPr>
              <a:stCxn id="29" idx="0"/>
            </p:cNvCxnSpPr>
            <p:nvPr/>
          </p:nvCxnSpPr>
          <p:spPr>
            <a:xfrm flipV="1">
              <a:off x="7639360" y="1074427"/>
              <a:ext cx="0" cy="133026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150296-58F5-7683-F96B-66B9DEA69BB6}"/>
                </a:ext>
              </a:extLst>
            </p:cNvPr>
            <p:cNvSpPr txBox="1"/>
            <p:nvPr/>
          </p:nvSpPr>
          <p:spPr>
            <a:xfrm>
              <a:off x="4386130" y="2251948"/>
              <a:ext cx="47849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60" dirty="0"/>
                <a:t>Reactor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28C374-4EA2-67A2-E8EB-30948D14B9E4}"/>
                </a:ext>
              </a:extLst>
            </p:cNvPr>
            <p:cNvSpPr txBox="1"/>
            <p:nvPr/>
          </p:nvSpPr>
          <p:spPr>
            <a:xfrm>
              <a:off x="4343932" y="1099450"/>
              <a:ext cx="5185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40" dirty="0"/>
                <a:t>Boiler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57EB61-1824-ADE5-20D9-96945251B0A3}"/>
                </a:ext>
              </a:extLst>
            </p:cNvPr>
            <p:cNvSpPr txBox="1"/>
            <p:nvPr/>
          </p:nvSpPr>
          <p:spPr>
            <a:xfrm>
              <a:off x="3860877" y="3046356"/>
              <a:ext cx="1476900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40" dirty="0"/>
                <a:t>Volatile Matters </a:t>
              </a:r>
            </a:p>
            <a:p>
              <a:pPr algn="ctr"/>
              <a:r>
                <a:rPr lang="en-GB" sz="1440" dirty="0"/>
                <a:t>and Feedstock Waste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B2A67A2-1448-3B04-56E9-F90580483D2A}"/>
                </a:ext>
              </a:extLst>
            </p:cNvPr>
            <p:cNvSpPr txBox="1"/>
            <p:nvPr/>
          </p:nvSpPr>
          <p:spPr>
            <a:xfrm>
              <a:off x="7014264" y="316036"/>
              <a:ext cx="155411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40" dirty="0"/>
                <a:t>Moisture-rich Biomass</a:t>
              </a:r>
            </a:p>
            <a:p>
              <a:pPr algn="ctr"/>
              <a:r>
                <a:rPr lang="en-GB" sz="1440" dirty="0"/>
                <a:t> Feedstock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64C092F-AEE7-0173-57B5-9FC63A2EE568}"/>
                </a:ext>
              </a:extLst>
            </p:cNvPr>
            <p:cNvSpPr txBox="1"/>
            <p:nvPr/>
          </p:nvSpPr>
          <p:spPr>
            <a:xfrm>
              <a:off x="2557533" y="2531955"/>
              <a:ext cx="1584836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40" dirty="0"/>
                <a:t>Moisture-lean Biomass</a:t>
              </a:r>
            </a:p>
            <a:p>
              <a:pPr algn="ctr"/>
              <a:r>
                <a:rPr lang="en-GB" sz="1440" dirty="0"/>
                <a:t> Feedstock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2470D71-1AE3-2BB4-8EE3-EE22D765B4A9}"/>
                </a:ext>
              </a:extLst>
            </p:cNvPr>
            <p:cNvSpPr txBox="1"/>
            <p:nvPr/>
          </p:nvSpPr>
          <p:spPr>
            <a:xfrm>
              <a:off x="3818357" y="1642010"/>
              <a:ext cx="11917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40" dirty="0"/>
                <a:t>HTC Steam Cycle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AC6A8B0-78A4-A546-82D5-DF58E2E43284}"/>
                </a:ext>
              </a:extLst>
            </p:cNvPr>
            <p:cNvCxnSpPr>
              <a:cxnSpLocks/>
            </p:cNvCxnSpPr>
            <p:nvPr/>
          </p:nvCxnSpPr>
          <p:spPr>
            <a:xfrm>
              <a:off x="6691713" y="2287362"/>
              <a:ext cx="182292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3040C1-9687-BE00-2188-EC6BAF7635EB}"/>
                </a:ext>
              </a:extLst>
            </p:cNvPr>
            <p:cNvSpPr txBox="1"/>
            <p:nvPr/>
          </p:nvSpPr>
          <p:spPr>
            <a:xfrm>
              <a:off x="8600000" y="2008734"/>
              <a:ext cx="1325363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40" dirty="0"/>
                <a:t>Biogas </a:t>
              </a:r>
            </a:p>
            <a:p>
              <a:pPr algn="ctr"/>
              <a:r>
                <a:rPr lang="en-GB" sz="1440" dirty="0"/>
                <a:t>Distribution to</a:t>
              </a:r>
            </a:p>
            <a:p>
              <a:pPr algn="ctr"/>
              <a:r>
                <a:rPr lang="en-GB" sz="1440" dirty="0"/>
                <a:t>Building Envelopes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E272801-A282-0250-2C1A-1EBDC09EA224}"/>
                </a:ext>
              </a:extLst>
            </p:cNvPr>
            <p:cNvCxnSpPr/>
            <p:nvPr/>
          </p:nvCxnSpPr>
          <p:spPr>
            <a:xfrm>
              <a:off x="6459194" y="1701079"/>
              <a:ext cx="93000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DE0D73B-8624-1486-A634-229C4859B4A9}"/>
                </a:ext>
              </a:extLst>
            </p:cNvPr>
            <p:cNvSpPr/>
            <p:nvPr/>
          </p:nvSpPr>
          <p:spPr>
            <a:xfrm>
              <a:off x="2180265" y="323549"/>
              <a:ext cx="914400" cy="91440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1D3C085-73E3-3521-F1F4-E265971E906B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 flipV="1">
              <a:off x="2601589" y="1237949"/>
              <a:ext cx="35876" cy="1294006"/>
            </a:xfrm>
            <a:prstGeom prst="line">
              <a:avLst/>
            </a:prstGeom>
            <a:ln>
              <a:solidFill>
                <a:schemeClr val="tx2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AE43E64-A6BF-CEE8-A325-2E8133D5FCBB}"/>
                </a:ext>
              </a:extLst>
            </p:cNvPr>
            <p:cNvCxnSpPr>
              <a:stCxn id="60" idx="3"/>
            </p:cNvCxnSpPr>
            <p:nvPr/>
          </p:nvCxnSpPr>
          <p:spPr>
            <a:xfrm>
              <a:off x="3094665" y="780749"/>
              <a:ext cx="5540091" cy="0"/>
            </a:xfrm>
            <a:prstGeom prst="line">
              <a:avLst/>
            </a:prstGeom>
            <a:ln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244D970-881B-2EDF-1188-7AA716DA53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0025" y="772368"/>
              <a:ext cx="8358" cy="76412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183C767-61A2-ACE3-E60F-48BC91728157}"/>
                </a:ext>
              </a:extLst>
            </p:cNvPr>
            <p:cNvSpPr txBox="1"/>
            <p:nvPr/>
          </p:nvSpPr>
          <p:spPr>
            <a:xfrm>
              <a:off x="2281331" y="608922"/>
              <a:ext cx="71226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60" dirty="0"/>
                <a:t>Biomass </a:t>
              </a:r>
            </a:p>
            <a:p>
              <a:pPr algn="ctr"/>
              <a:r>
                <a:rPr lang="en-GB" sz="960" dirty="0"/>
                <a:t>Feedstock </a:t>
              </a:r>
            </a:p>
            <a:p>
              <a:pPr algn="ctr"/>
              <a:r>
                <a:rPr lang="en-GB" sz="960" dirty="0"/>
                <a:t>Homogenizer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A03C00A-6FE2-B9E7-367F-94629CE8ED0A}"/>
                </a:ext>
              </a:extLst>
            </p:cNvPr>
            <p:cNvSpPr txBox="1"/>
            <p:nvPr/>
          </p:nvSpPr>
          <p:spPr>
            <a:xfrm>
              <a:off x="5931015" y="5548378"/>
              <a:ext cx="2347598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160" b="1" dirty="0"/>
                <a:t>AD-HTC Fuel-Enhanced</a:t>
              </a:r>
            </a:p>
            <a:p>
              <a:pPr algn="ctr"/>
              <a:r>
                <a:rPr lang="en-GB" sz="2160" b="1" dirty="0"/>
                <a:t>Gas Power Cycle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151B1B-20E1-1F45-94BC-C6189E88DC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9430" y="761809"/>
              <a:ext cx="370835" cy="0"/>
            </a:xfrm>
            <a:prstGeom prst="line">
              <a:avLst/>
            </a:prstGeom>
            <a:ln>
              <a:solidFill>
                <a:schemeClr val="tx2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024D7BF-2D47-E54E-10FE-882CF9F09D72}"/>
                </a:ext>
              </a:extLst>
            </p:cNvPr>
            <p:cNvSpPr txBox="1"/>
            <p:nvPr/>
          </p:nvSpPr>
          <p:spPr>
            <a:xfrm>
              <a:off x="1005930" y="563235"/>
              <a:ext cx="816356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40" dirty="0"/>
                <a:t>Biomass</a:t>
              </a:r>
            </a:p>
            <a:p>
              <a:pPr algn="ctr"/>
              <a:r>
                <a:rPr lang="en-GB" sz="1440" dirty="0"/>
                <a:t> Feedstock</a:t>
              </a:r>
            </a:p>
          </p:txBody>
        </p:sp>
      </p:grpSp>
      <p:sp>
        <p:nvSpPr>
          <p:cNvPr id="68" name="Rectangle 67"/>
          <p:cNvSpPr/>
          <p:nvPr/>
        </p:nvSpPr>
        <p:spPr>
          <a:xfrm>
            <a:off x="11531667" y="7855634"/>
            <a:ext cx="3128211" cy="307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2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86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9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Web Application Demo — Simulation Interface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08638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Live simulation UI showing input controls, parameter panels, and result widgets (power, efficiency, consumption</a:t>
            </a:r>
            <a:r>
              <a:rPr lang="en-US" sz="1750" dirty="0" smtClean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395941"/>
            <a:ext cx="3402330" cy="446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2000" b="1" dirty="0" smtClean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INPUTS</a:t>
            </a:r>
            <a:endParaRPr lang="en-US" sz="2000" b="1" dirty="0" smtClean="0"/>
          </a:p>
          <a:p>
            <a:pPr marL="0" indent="0" algn="l">
              <a:lnSpc>
                <a:spcPts val="3300"/>
              </a:lnSpc>
              <a:buNone/>
            </a:pPr>
            <a:endParaRPr lang="en-US" sz="2000" dirty="0"/>
          </a:p>
          <a:p>
            <a:pPr>
              <a:lnSpc>
                <a:spcPts val="3300"/>
              </a:lnSpc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Bio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/>
              </a:rPr>
              <a:t>mass flow rate, </a:t>
            </a:r>
          </a:p>
          <a:p>
            <a:pPr>
              <a:lnSpc>
                <a:spcPts val="3300"/>
              </a:lnSpc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/>
              </a:rPr>
              <a:t>moisture content,</a:t>
            </a:r>
          </a:p>
          <a:p>
            <a:pPr>
              <a:lnSpc>
                <a:spcPts val="3300"/>
              </a:lnSpc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/>
              </a:rPr>
              <a:t>lower heating value (LHV), </a:t>
            </a:r>
          </a:p>
          <a:p>
            <a:pPr>
              <a:lnSpc>
                <a:spcPts val="3300"/>
              </a:lnSpc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/>
              </a:rPr>
              <a:t>boiler and condenser pressures,</a:t>
            </a:r>
          </a:p>
          <a:p>
            <a:pPr>
              <a:lnSpc>
                <a:spcPts val="3300"/>
              </a:lnSpc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/>
              </a:rPr>
              <a:t>turbine efficiency, compressor </a:t>
            </a:r>
          </a:p>
          <a:p>
            <a:pPr>
              <a:lnSpc>
                <a:spcPts val="3300"/>
              </a:lnSpc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/>
              </a:rPr>
              <a:t>pressure ratio, compressor </a:t>
            </a:r>
          </a:p>
          <a:p>
            <a:pPr>
              <a:lnSpc>
                <a:spcPts val="3300"/>
              </a:lnSpc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/>
              </a:rPr>
              <a:t>efficiency, and turbine </a:t>
            </a:r>
          </a:p>
          <a:p>
            <a:pPr>
              <a:lnSpc>
                <a:spcPts val="3300"/>
              </a:lnSpc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/>
              </a:rPr>
              <a:t>inlet temperature.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38020" y="6874229"/>
            <a:ext cx="3128211" cy="1251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2"/>
          <p:cNvSpPr/>
          <p:nvPr/>
        </p:nvSpPr>
        <p:spPr>
          <a:xfrm>
            <a:off x="10434281" y="3395940"/>
            <a:ext cx="3402330" cy="446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2000" b="1" dirty="0" smtClean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OUTPUTS</a:t>
            </a:r>
            <a:endParaRPr lang="en-US" sz="2000" b="1" dirty="0" smtClean="0"/>
          </a:p>
          <a:p>
            <a:pPr marL="0" indent="0" algn="l">
              <a:lnSpc>
                <a:spcPts val="3300"/>
              </a:lnSpc>
              <a:buNone/>
            </a:pPr>
            <a:endParaRPr lang="en-US" sz="2000" dirty="0"/>
          </a:p>
          <a:p>
            <a:pPr>
              <a:lnSpc>
                <a:spcPts val="3300"/>
              </a:lnSpc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otal power (Brayton, Rankine, </a:t>
            </a:r>
          </a:p>
          <a:p>
            <a:pPr>
              <a:lnSpc>
                <a:spcPts val="3300"/>
              </a:lnSpc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combined), cycle efficiencies,</a:t>
            </a:r>
          </a:p>
          <a:p>
            <a:pPr>
              <a:lnSpc>
                <a:spcPts val="3300"/>
              </a:lnSpc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fuel consumption, energy </a:t>
            </a:r>
          </a:p>
          <a:p>
            <a:pPr>
              <a:lnSpc>
                <a:spcPts val="3300"/>
              </a:lnSpc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flow analysis (useful work </a:t>
            </a:r>
          </a:p>
          <a:p>
            <a:pPr>
              <a:lnSpc>
                <a:spcPts val="3300"/>
              </a:lnSpc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and losses), and AD‑HTC gas </a:t>
            </a:r>
          </a:p>
          <a:p>
            <a:pPr>
              <a:lnSpc>
                <a:spcPts val="3300"/>
              </a:lnSpc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yields (Gas A, Gas B, methane, </a:t>
            </a:r>
          </a:p>
          <a:p>
            <a:pPr>
              <a:lnSpc>
                <a:spcPts val="3300"/>
              </a:lnSpc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HTC heating load).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8020" y="6874229"/>
            <a:ext cx="3128211" cy="1251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51322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7145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9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Acknowledgement</a:t>
            </a:r>
            <a:endParaRPr lang="en-US" sz="3900" dirty="0"/>
          </a:p>
        </p:txBody>
      </p:sp>
      <p:sp>
        <p:nvSpPr>
          <p:cNvPr id="5" name="Text 1"/>
          <p:cNvSpPr/>
          <p:nvPr/>
        </p:nvSpPr>
        <p:spPr>
          <a:xfrm>
            <a:off x="793790" y="513245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900" dirty="0" smtClean="0"/>
              <a:t>We sincerely acknowledge the guidance and </a:t>
            </a:r>
          </a:p>
          <a:p>
            <a:pPr>
              <a:lnSpc>
                <a:spcPts val="2850"/>
              </a:lnSpc>
            </a:pPr>
            <a:r>
              <a:rPr lang="en-US" sz="1900" dirty="0" smtClean="0"/>
              <a:t>technical supervision of </a:t>
            </a:r>
            <a:r>
              <a:rPr lang="en-US" sz="1900" dirty="0" err="1" smtClean="0"/>
              <a:t>Dr</a:t>
            </a:r>
            <a:r>
              <a:rPr lang="en-US" sz="1900" dirty="0" smtClean="0"/>
              <a:t> </a:t>
            </a:r>
            <a:r>
              <a:rPr lang="en-US" sz="1900" b="1" dirty="0" err="1" smtClean="0"/>
              <a:t>Ogedengbe</a:t>
            </a:r>
            <a:r>
              <a:rPr lang="en-US" sz="1900" dirty="0" smtClean="0"/>
              <a:t> and the department for </a:t>
            </a:r>
          </a:p>
          <a:p>
            <a:pPr>
              <a:lnSpc>
                <a:spcPts val="2850"/>
              </a:lnSpc>
            </a:pPr>
            <a:r>
              <a:rPr lang="en-US" sz="1900" dirty="0" smtClean="0"/>
              <a:t>their unwavering support throughout this project.</a:t>
            </a:r>
            <a:br>
              <a:rPr lang="en-US" sz="1900" dirty="0" smtClean="0"/>
            </a:br>
            <a:r>
              <a:rPr lang="en-US" sz="1900" dirty="0" smtClean="0"/>
              <a:t>Special appreciation goes to our group members for their dedication, </a:t>
            </a:r>
          </a:p>
          <a:p>
            <a:pPr>
              <a:lnSpc>
                <a:spcPts val="2850"/>
              </a:lnSpc>
            </a:pPr>
            <a:r>
              <a:rPr lang="en-US" sz="1900" dirty="0" smtClean="0"/>
              <a:t>teamwork, and collective effort in developing this project. Each contribution was </a:t>
            </a:r>
          </a:p>
          <a:p>
            <a:pPr>
              <a:lnSpc>
                <a:spcPts val="2850"/>
              </a:lnSpc>
            </a:pPr>
            <a:r>
              <a:rPr lang="en-US" sz="1900" dirty="0" smtClean="0"/>
              <a:t>valuable in achieving our objectives. We are grateful for the collaboration and shared </a:t>
            </a:r>
          </a:p>
          <a:p>
            <a:pPr>
              <a:lnSpc>
                <a:spcPts val="2850"/>
              </a:lnSpc>
            </a:pPr>
            <a:r>
              <a:rPr lang="en-US" sz="1900" dirty="0" smtClean="0"/>
              <a:t>commitment that made this work possible.</a:t>
            </a:r>
            <a:endParaRPr lang="en-US" sz="19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579" y="1756610"/>
            <a:ext cx="4507831" cy="4507831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49970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1358</TotalTime>
  <Words>871</Words>
  <Application>Microsoft Office PowerPoint</Application>
  <PresentationFormat>Custom</PresentationFormat>
  <Paragraphs>135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Inter</vt:lpstr>
      <vt:lpstr>Arial</vt:lpstr>
      <vt:lpstr>DM Sans Semi Bold</vt:lpstr>
      <vt:lpstr>Inter Bold</vt:lpstr>
      <vt:lpstr>Calibri</vt:lpstr>
      <vt:lpstr>DM Sans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FERDINAND</cp:lastModifiedBy>
  <cp:revision>57</cp:revision>
  <dcterms:created xsi:type="dcterms:W3CDTF">2026-02-22T06:15:10Z</dcterms:created>
  <dcterms:modified xsi:type="dcterms:W3CDTF">2026-02-23T17:07:54Z</dcterms:modified>
</cp:coreProperties>
</file>